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393" r:id="rId5"/>
    <p:sldId id="325" r:id="rId6"/>
    <p:sldId id="603" r:id="rId7"/>
    <p:sldId id="604" r:id="rId8"/>
  </p:sldIdLst>
  <p:sldSz cx="12192000" cy="6858000"/>
  <p:notesSz cx="6889750" cy="10021888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E0B4"/>
    <a:srgbClr val="F9DCB1"/>
    <a:srgbClr val="253356"/>
    <a:srgbClr val="EC1C3C"/>
    <a:srgbClr val="D9D9D9"/>
    <a:srgbClr val="A6A6A6"/>
    <a:srgbClr val="FAB9B4"/>
    <a:srgbClr val="70FCA9"/>
    <a:srgbClr val="F58077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62" autoAdjust="0"/>
    <p:restoredTop sz="96357" autoAdjust="0"/>
  </p:normalViewPr>
  <p:slideViewPr>
    <p:cSldViewPr snapToGrid="0" showGuides="1">
      <p:cViewPr varScale="1">
        <p:scale>
          <a:sx n="86" d="100"/>
          <a:sy n="86" d="100"/>
        </p:scale>
        <p:origin x="917" y="37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309" cy="503178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832" y="0"/>
            <a:ext cx="2986309" cy="503178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l">
              <a:defRPr sz="1200"/>
            </a:lvl1pPr>
          </a:lstStyle>
          <a:p>
            <a:fld id="{A610943B-6F5A-4F8A-AE49-A750B4111967}" type="datetimeFigureOut">
              <a:rPr lang="he-IL" smtClean="0"/>
              <a:t>כ"ח/חשון/תשפ"ג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55" tIns="46227" rIns="92455" bIns="46227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654" y="4823455"/>
            <a:ext cx="5512444" cy="3945297"/>
          </a:xfrm>
          <a:prstGeom prst="rect">
            <a:avLst/>
          </a:prstGeom>
        </p:spPr>
        <p:txBody>
          <a:bodyPr vert="horz" lIns="92455" tIns="46227" rIns="92455" bIns="4622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8711"/>
            <a:ext cx="2986309" cy="503178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832" y="9518711"/>
            <a:ext cx="2986309" cy="503178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l">
              <a:defRPr sz="1200"/>
            </a:lvl1pPr>
          </a:lstStyle>
          <a:p>
            <a:fld id="{B7CC12BE-F2D7-45B0-A9C4-B6211779B8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47181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274121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9249792" y="649287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he-IL"/>
            </a:defPPr>
            <a:lvl1pPr marL="0" algn="r" defTabSz="914400" rtl="1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31FC281-5544-4717-AE5D-EB38F8651D8B}" type="slidenum">
              <a:rPr lang="he-IL" sz="1100" b="0" smtClean="0">
                <a:solidFill>
                  <a:schemeClr val="bg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pPr/>
              <a:t>‹#›</a:t>
            </a:fld>
            <a:endParaRPr lang="he-IL" sz="1100" b="0">
              <a:solidFill>
                <a:schemeClr val="bg1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96AD54E4-5057-4718-AA9F-ED0D1EFD918D}"/>
              </a:ext>
            </a:extLst>
          </p:cNvPr>
          <p:cNvSpPr/>
          <p:nvPr userDrawn="1"/>
        </p:nvSpPr>
        <p:spPr>
          <a:xfrm>
            <a:off x="0" y="0"/>
            <a:ext cx="12192000" cy="110221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316520">
              <a:defRPr/>
            </a:pPr>
            <a:endParaRPr lang="he-IL" sz="701">
              <a:solidFill>
                <a:prstClr val="white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1E0732B-9D1A-26B5-E206-827377EF48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28186"/>
            <a:ext cx="629728" cy="42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357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9249792" y="649287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he-IL"/>
            </a:defPPr>
            <a:lvl1pPr marL="0" algn="r" defTabSz="914400" rtl="1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31FC281-5544-4717-AE5D-EB38F8651D8B}" type="slidenum">
              <a:rPr lang="he-IL" sz="1100" b="0" smtClean="0">
                <a:solidFill>
                  <a:schemeClr val="bg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pPr/>
              <a:t>‹#›</a:t>
            </a:fld>
            <a:endParaRPr lang="he-IL" sz="1100" b="0">
              <a:solidFill>
                <a:schemeClr val="bg1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object 29">
            <a:extLst>
              <a:ext uri="{FF2B5EF4-FFF2-40B4-BE49-F238E27FC236}">
                <a16:creationId xmlns:a16="http://schemas.microsoft.com/office/drawing/2014/main" id="{B1BC2161-CA0F-4E9C-9538-9378F3E70587}"/>
              </a:ext>
            </a:extLst>
          </p:cNvPr>
          <p:cNvSpPr txBox="1"/>
          <p:nvPr userDrawn="1"/>
        </p:nvSpPr>
        <p:spPr>
          <a:xfrm>
            <a:off x="9903125" y="0"/>
            <a:ext cx="2288875" cy="6858000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0" tIns="153035" rIns="0" bIns="0" rtlCol="0">
            <a:noAutofit/>
          </a:bodyPr>
          <a:lstStyle/>
          <a:p>
            <a:pPr algn="ctr">
              <a:lnSpc>
                <a:spcPct val="100000"/>
              </a:lnSpc>
              <a:spcBef>
                <a:spcPts val="1205"/>
              </a:spcBef>
            </a:pPr>
            <a:endParaRPr sz="8800">
              <a:latin typeface="Arial Narrow" panose="020B0606020202030204" pitchFamily="34" charset="0"/>
              <a:cs typeface="Arial-BoldItalicMT"/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250088B8-0C95-178D-A36A-4E91187836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49537"/>
            <a:ext cx="1216325" cy="50846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655454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27A17-01E3-4573-8DF2-1BF4EA816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6A821-EC2A-4EE7-8509-5C57156C9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C9E27-F50E-4603-A2F0-0393EE348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8280-4238-4C54-AAFD-A3FEA2C7273F}" type="datetime1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BD60D-9DEF-4D14-ACEB-D0267D05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1898F-A9AC-4616-AC10-291752B2E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A6A26-BD30-4F1D-9419-6E77588E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94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DCD99-EB8B-4808-A7D4-7E77D07558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82F97C-589F-4F06-9615-E38D76357A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684C9A-3995-4335-B239-3AFB7F880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DF36-E430-4B6D-909B-35981E233C6B}" type="datetime1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0BA9D-7B5E-4F16-BB05-EEEA4EC4D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D4722-D5C3-4FA1-890C-B783605A4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A6A26-BD30-4F1D-9419-6E77588E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4747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  <p:sldLayoutId id="2147483653" r:id="rId4"/>
    <p:sldLayoutId id="214748365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gh-c.co.il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h-c.co.il/" TargetMode="External"/><Relationship Id="rId2" Type="http://schemas.openxmlformats.org/officeDocument/2006/relationships/hyperlink" Target="mailto:Gilad@gh-c.co.i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7"/>
          <p:cNvSpPr txBox="1">
            <a:spLocks/>
          </p:cNvSpPr>
          <p:nvPr/>
        </p:nvSpPr>
        <p:spPr>
          <a:xfrm>
            <a:off x="3112656" y="1515359"/>
            <a:ext cx="6122566" cy="1547411"/>
          </a:xfrm>
          <a:prstGeom prst="rect">
            <a:avLst/>
          </a:prstGeom>
        </p:spPr>
        <p:txBody>
          <a:bodyPr vert="horz" wrap="square" lIns="0" tIns="7874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 algn="ctr" rtl="1">
              <a:lnSpc>
                <a:spcPts val="3800"/>
              </a:lnSpc>
              <a:spcBef>
                <a:spcPts val="0"/>
              </a:spcBef>
            </a:pPr>
            <a:r>
              <a:rPr lang="he-IL" b="1" dirty="0">
                <a:solidFill>
                  <a:schemeClr val="tx2"/>
                </a:solidFill>
                <a:latin typeface="Trebuchet MS" panose="020B0603020202020204" pitchFamily="34" charset="0"/>
                <a:cs typeface="Segoe UI" panose="020B0502040204020203" pitchFamily="34" charset="0"/>
              </a:rPr>
              <a:t>דוח חיצוני </a:t>
            </a:r>
            <a:br>
              <a:rPr lang="en-US" b="1" dirty="0">
                <a:solidFill>
                  <a:schemeClr val="tx2"/>
                </a:solidFill>
                <a:latin typeface="Trebuchet MS" panose="020B0603020202020204" pitchFamily="34" charset="0"/>
                <a:cs typeface="Segoe UI" panose="020B0502040204020203" pitchFamily="34" charset="0"/>
              </a:rPr>
            </a:br>
            <a:endParaRPr lang="he-IL" b="1" dirty="0">
              <a:solidFill>
                <a:schemeClr val="tx2"/>
              </a:solidFill>
              <a:latin typeface="Trebuchet MS" panose="020B0603020202020204" pitchFamily="34" charset="0"/>
              <a:cs typeface="Segoe UI" panose="020B0502040204020203" pitchFamily="34" charset="0"/>
            </a:endParaRPr>
          </a:p>
          <a:p>
            <a:pPr marL="12700" marR="5080" algn="ctr" rtl="1">
              <a:lnSpc>
                <a:spcPts val="3800"/>
              </a:lnSpc>
              <a:spcBef>
                <a:spcPts val="0"/>
              </a:spcBef>
            </a:pPr>
            <a:r>
              <a:rPr lang="he-IL" b="1" dirty="0">
                <a:solidFill>
                  <a:schemeClr val="tx2"/>
                </a:solidFill>
                <a:latin typeface="Trebuchet MS" panose="020B0603020202020204" pitchFamily="34" charset="0"/>
                <a:cs typeface="Segoe UI" panose="020B0502040204020203" pitchFamily="34" charset="0"/>
              </a:rPr>
              <a:t>חוק שכר שווה בחברת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0929312" y="0"/>
            <a:ext cx="161925" cy="1309314"/>
            <a:chOff x="6919542" y="0"/>
            <a:chExt cx="161925" cy="1309314"/>
          </a:xfrm>
          <a:solidFill>
            <a:schemeClr val="tx1"/>
          </a:solidFill>
        </p:grpSpPr>
        <p:sp>
          <p:nvSpPr>
            <p:cNvPr id="27" name="Freeform 5"/>
            <p:cNvSpPr>
              <a:spLocks/>
            </p:cNvSpPr>
            <p:nvPr/>
          </p:nvSpPr>
          <p:spPr bwMode="auto">
            <a:xfrm>
              <a:off x="6919542" y="0"/>
              <a:ext cx="161925" cy="896938"/>
            </a:xfrm>
            <a:custGeom>
              <a:avLst/>
              <a:gdLst>
                <a:gd name="T0" fmla="*/ 102 w 102"/>
                <a:gd name="T1" fmla="*/ 493 h 565"/>
                <a:gd name="T2" fmla="*/ 102 w 102"/>
                <a:gd name="T3" fmla="*/ 0 h 565"/>
                <a:gd name="T4" fmla="*/ 0 w 102"/>
                <a:gd name="T5" fmla="*/ 0 h 565"/>
                <a:gd name="T6" fmla="*/ 0 w 102"/>
                <a:gd name="T7" fmla="*/ 565 h 565"/>
                <a:gd name="T8" fmla="*/ 102 w 102"/>
                <a:gd name="T9" fmla="*/ 493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65">
                  <a:moveTo>
                    <a:pt x="102" y="493"/>
                  </a:moveTo>
                  <a:lnTo>
                    <a:pt x="102" y="0"/>
                  </a:lnTo>
                  <a:lnTo>
                    <a:pt x="0" y="0"/>
                  </a:lnTo>
                  <a:lnTo>
                    <a:pt x="0" y="565"/>
                  </a:lnTo>
                  <a:lnTo>
                    <a:pt x="102" y="4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5"/>
            <p:cNvSpPr>
              <a:spLocks/>
            </p:cNvSpPr>
            <p:nvPr/>
          </p:nvSpPr>
          <p:spPr bwMode="auto">
            <a:xfrm>
              <a:off x="6919542" y="412376"/>
              <a:ext cx="161925" cy="896938"/>
            </a:xfrm>
            <a:custGeom>
              <a:avLst/>
              <a:gdLst>
                <a:gd name="T0" fmla="*/ 102 w 102"/>
                <a:gd name="T1" fmla="*/ 493 h 565"/>
                <a:gd name="T2" fmla="*/ 102 w 102"/>
                <a:gd name="T3" fmla="*/ 0 h 565"/>
                <a:gd name="T4" fmla="*/ 0 w 102"/>
                <a:gd name="T5" fmla="*/ 0 h 565"/>
                <a:gd name="T6" fmla="*/ 0 w 102"/>
                <a:gd name="T7" fmla="*/ 565 h 565"/>
                <a:gd name="T8" fmla="*/ 102 w 102"/>
                <a:gd name="T9" fmla="*/ 493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65">
                  <a:moveTo>
                    <a:pt x="102" y="493"/>
                  </a:moveTo>
                  <a:lnTo>
                    <a:pt x="102" y="0"/>
                  </a:lnTo>
                  <a:lnTo>
                    <a:pt x="0" y="0"/>
                  </a:lnTo>
                  <a:lnTo>
                    <a:pt x="0" y="565"/>
                  </a:lnTo>
                  <a:lnTo>
                    <a:pt x="102" y="4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0929312" y="5237162"/>
            <a:ext cx="161925" cy="1620838"/>
            <a:chOff x="6996252" y="5237162"/>
            <a:chExt cx="161925" cy="1620838"/>
          </a:xfrm>
          <a:solidFill>
            <a:schemeClr val="tx1"/>
          </a:solidFill>
        </p:grpSpPr>
        <p:sp>
          <p:nvSpPr>
            <p:cNvPr id="31" name="Freeform 5"/>
            <p:cNvSpPr>
              <a:spLocks/>
            </p:cNvSpPr>
            <p:nvPr/>
          </p:nvSpPr>
          <p:spPr bwMode="auto">
            <a:xfrm rot="10800000">
              <a:off x="6996252" y="5961062"/>
              <a:ext cx="161925" cy="896938"/>
            </a:xfrm>
            <a:custGeom>
              <a:avLst/>
              <a:gdLst>
                <a:gd name="T0" fmla="*/ 102 w 102"/>
                <a:gd name="T1" fmla="*/ 493 h 565"/>
                <a:gd name="T2" fmla="*/ 102 w 102"/>
                <a:gd name="T3" fmla="*/ 0 h 565"/>
                <a:gd name="T4" fmla="*/ 0 w 102"/>
                <a:gd name="T5" fmla="*/ 0 h 565"/>
                <a:gd name="T6" fmla="*/ 0 w 102"/>
                <a:gd name="T7" fmla="*/ 565 h 565"/>
                <a:gd name="T8" fmla="*/ 102 w 102"/>
                <a:gd name="T9" fmla="*/ 493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65">
                  <a:moveTo>
                    <a:pt x="102" y="493"/>
                  </a:moveTo>
                  <a:lnTo>
                    <a:pt x="102" y="0"/>
                  </a:lnTo>
                  <a:lnTo>
                    <a:pt x="0" y="0"/>
                  </a:lnTo>
                  <a:lnTo>
                    <a:pt x="0" y="565"/>
                  </a:lnTo>
                  <a:lnTo>
                    <a:pt x="102" y="4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5"/>
            <p:cNvSpPr>
              <a:spLocks/>
            </p:cNvSpPr>
            <p:nvPr/>
          </p:nvSpPr>
          <p:spPr bwMode="auto">
            <a:xfrm rot="10800000">
              <a:off x="6996252" y="5237162"/>
              <a:ext cx="161925" cy="896938"/>
            </a:xfrm>
            <a:custGeom>
              <a:avLst/>
              <a:gdLst>
                <a:gd name="T0" fmla="*/ 102 w 102"/>
                <a:gd name="T1" fmla="*/ 493 h 565"/>
                <a:gd name="T2" fmla="*/ 102 w 102"/>
                <a:gd name="T3" fmla="*/ 0 h 565"/>
                <a:gd name="T4" fmla="*/ 0 w 102"/>
                <a:gd name="T5" fmla="*/ 0 h 565"/>
                <a:gd name="T6" fmla="*/ 0 w 102"/>
                <a:gd name="T7" fmla="*/ 565 h 565"/>
                <a:gd name="T8" fmla="*/ 102 w 102"/>
                <a:gd name="T9" fmla="*/ 493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65">
                  <a:moveTo>
                    <a:pt x="102" y="493"/>
                  </a:moveTo>
                  <a:lnTo>
                    <a:pt x="102" y="0"/>
                  </a:lnTo>
                  <a:lnTo>
                    <a:pt x="0" y="0"/>
                  </a:lnTo>
                  <a:lnTo>
                    <a:pt x="0" y="565"/>
                  </a:lnTo>
                  <a:lnTo>
                    <a:pt x="102" y="4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33" name="object 8"/>
          <p:cNvSpPr txBox="1"/>
          <p:nvPr/>
        </p:nvSpPr>
        <p:spPr>
          <a:xfrm>
            <a:off x="8486889" y="6058439"/>
            <a:ext cx="2025014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 rtl="1">
              <a:lnSpc>
                <a:spcPct val="100000"/>
              </a:lnSpc>
              <a:spcBef>
                <a:spcPts val="100"/>
              </a:spcBef>
            </a:pPr>
            <a:r>
              <a:rPr lang="he-IL" sz="1050" spc="-10" dirty="0">
                <a:latin typeface="Trebuchet MS" panose="020B0603020202020204" pitchFamily="34" charset="0"/>
                <a:cs typeface="Segoe UI" panose="020B0502040204020203" pitchFamily="34" charset="0"/>
              </a:rPr>
              <a:t>נובמבר 2022</a:t>
            </a:r>
            <a:endParaRPr sz="1050" dirty="0">
              <a:latin typeface="Trebuchet MS" panose="020B0603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id="{3FBA722D-1104-4AB5-8C64-AD18B3181FDB}"/>
              </a:ext>
            </a:extLst>
          </p:cNvPr>
          <p:cNvSpPr txBox="1"/>
          <p:nvPr/>
        </p:nvSpPr>
        <p:spPr>
          <a:xfrm rot="16200000">
            <a:off x="-3738782" y="3236072"/>
            <a:ext cx="8386011" cy="691856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 marR="5080" algn="ctr" rtl="1">
              <a:lnSpc>
                <a:spcPts val="4300"/>
              </a:lnSpc>
              <a:spcBef>
                <a:spcPts val="1095"/>
              </a:spcBef>
            </a:pPr>
            <a:r>
              <a:rPr lang="en-US" sz="3600" spc="-5" dirty="0">
                <a:solidFill>
                  <a:srgbClr val="002060"/>
                </a:solidFill>
                <a:latin typeface="Trebuchet MS" panose="020B0603020202020204" pitchFamily="34" charset="0"/>
                <a:cs typeface="Segoe UI" panose="020B0502040204020203" pitchFamily="34" charset="0"/>
              </a:rPr>
              <a:t>GH Consulting Group</a:t>
            </a:r>
          </a:p>
        </p:txBody>
      </p:sp>
      <p:grpSp>
        <p:nvGrpSpPr>
          <p:cNvPr id="14" name="Group 4">
            <a:extLst>
              <a:ext uri="{FF2B5EF4-FFF2-40B4-BE49-F238E27FC236}">
                <a16:creationId xmlns:a16="http://schemas.microsoft.com/office/drawing/2014/main" id="{CABDF8E2-4CE7-987F-3CC7-CC5DA6D102E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7025" y="5989724"/>
            <a:ext cx="854481" cy="886467"/>
            <a:chOff x="0" y="3947"/>
            <a:chExt cx="374" cy="388"/>
          </a:xfrm>
        </p:grpSpPr>
        <p:sp>
          <p:nvSpPr>
            <p:cNvPr id="15" name="AutoShape 3">
              <a:extLst>
                <a:ext uri="{FF2B5EF4-FFF2-40B4-BE49-F238E27FC236}">
                  <a16:creationId xmlns:a16="http://schemas.microsoft.com/office/drawing/2014/main" id="{91A65991-4842-41C4-EE3B-1BA86B1E99F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0" y="3947"/>
              <a:ext cx="374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6" name="Picture 5">
              <a:extLst>
                <a:ext uri="{FF2B5EF4-FFF2-40B4-BE49-F238E27FC236}">
                  <a16:creationId xmlns:a16="http://schemas.microsoft.com/office/drawing/2014/main" id="{8F0C3F5B-F00E-8B63-3FBA-0AB393D45C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47"/>
              <a:ext cx="375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D292308-2857-27D5-24BB-F448DA46F9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280" y="3653853"/>
            <a:ext cx="1200150" cy="819150"/>
          </a:xfrm>
          <a:prstGeom prst="rect">
            <a:avLst/>
          </a:prstGeom>
        </p:spPr>
      </p:pic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16EBD9E1-40A7-79BE-8B2E-4486EB3ED0A4}"/>
              </a:ext>
            </a:extLst>
          </p:cNvPr>
          <p:cNvSpPr/>
          <p:nvPr/>
        </p:nvSpPr>
        <p:spPr>
          <a:xfrm>
            <a:off x="0" y="5961063"/>
            <a:ext cx="947273" cy="8864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863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AB83338-A034-4FB0-80D2-794FE027E04D}"/>
              </a:ext>
            </a:extLst>
          </p:cNvPr>
          <p:cNvSpPr txBox="1">
            <a:spLocks/>
          </p:cNvSpPr>
          <p:nvPr/>
        </p:nvSpPr>
        <p:spPr>
          <a:xfrm>
            <a:off x="0" y="246887"/>
            <a:ext cx="12192000" cy="390032"/>
          </a:xfrm>
          <a:prstGeom prst="rect">
            <a:avLst/>
          </a:prstGeom>
        </p:spPr>
        <p:txBody>
          <a:bodyPr vert="horz" wrap="square" lIns="0" tIns="54155" rIns="0" bIns="0" rtlCol="0">
            <a:spAutoFit/>
          </a:bodyPr>
          <a:lstStyle>
            <a:defPPr>
              <a:defRPr lang="he-IL"/>
            </a:defPPr>
            <a:lvl1pPr marL="8792" marR="3517" algn="ctr" defTabSz="316520" rtl="1">
              <a:lnSpc>
                <a:spcPts val="2423"/>
              </a:lnSpc>
              <a:spcBef>
                <a:spcPts val="758"/>
              </a:spcBef>
              <a:defRPr sz="3600" spc="-5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he-IL" dirty="0"/>
              <a:t>דוח </a:t>
            </a:r>
            <a:r>
              <a:rPr lang="he-IL" sz="3600" spc="-5" dirty="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חיצוני</a:t>
            </a:r>
            <a:r>
              <a:rPr lang="he-IL" dirty="0"/>
              <a:t> - כללי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82EE65C-0991-4ED2-B75B-57BD7B6BF56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23850" y="1206230"/>
            <a:ext cx="11258251" cy="5316808"/>
          </a:xfrm>
        </p:spPr>
        <p:txBody>
          <a:bodyPr>
            <a:noAutofit/>
          </a:bodyPr>
          <a:lstStyle/>
          <a:p>
            <a:pPr marL="0" indent="0" algn="r" rtl="1">
              <a:lnSpc>
                <a:spcPts val="2500"/>
              </a:lnSpc>
              <a:buNone/>
            </a:pPr>
            <a:r>
              <a:rPr lang="he-IL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בהתאם לסעיף 2(ד) לחוק נקבע כי ניתוח הנתונים יהיה כזה שלא יאפשר זיהוי של עובדים. </a:t>
            </a:r>
            <a:endParaRPr lang="he-IL" sz="11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r" rtl="1">
              <a:lnSpc>
                <a:spcPts val="2500"/>
              </a:lnSpc>
            </a:pPr>
            <a:r>
              <a:rPr lang="he-IL" sz="1600" dirty="0">
                <a:latin typeface="Segoe UI" panose="020B0502040204020203" pitchFamily="34" charset="0"/>
                <a:cs typeface="Segoe UI" panose="020B0502040204020203" pitchFamily="34" charset="0"/>
              </a:rPr>
              <a:t>בהתאם לדרישות החוק יש חובה להציג בדוח את שיעור הפער של </a:t>
            </a:r>
            <a:r>
              <a:rPr lang="he-IL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שכר ברוטו </a:t>
            </a:r>
            <a:r>
              <a:rPr lang="he-IL" sz="16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בפועל</a:t>
            </a:r>
            <a:r>
              <a:rPr lang="he-IL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 ושכר הברוטו </a:t>
            </a:r>
            <a:r>
              <a:rPr lang="he-IL" sz="16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למשרה מלאה</a:t>
            </a:r>
          </a:p>
          <a:p>
            <a:pPr algn="r" rtl="1">
              <a:lnSpc>
                <a:spcPts val="2500"/>
              </a:lnSpc>
            </a:pPr>
            <a:r>
              <a:rPr lang="he-IL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עיקרי ההבדלים שיוצגו בטבלה שבעמוד הבא נובעים בעיקרם מהבדל בפרופיל העבודה של העובדים (פערים בכמות עבודה נוספת שנעשית בפועל) </a:t>
            </a:r>
          </a:p>
          <a:p>
            <a:pPr algn="r" rtl="1">
              <a:lnSpc>
                <a:spcPts val="2500"/>
              </a:lnSpc>
            </a:pPr>
            <a:r>
              <a:rPr lang="he-IL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כל העובדים בסנו משתכרים מעל שכר המינימום ואינם מקבלים השלמה לשכר המינימום</a:t>
            </a:r>
            <a:endParaRPr lang="en-US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r" rtl="1">
              <a:lnSpc>
                <a:spcPts val="2500"/>
              </a:lnSpc>
            </a:pPr>
            <a:r>
              <a:rPr lang="he-IL" sz="1600" dirty="0">
                <a:latin typeface="Segoe UI" panose="020B0502040204020203" pitchFamily="34" charset="0"/>
                <a:cs typeface="Segoe UI" panose="020B0502040204020203" pitchFamily="34" charset="0"/>
              </a:rPr>
              <a:t>הטבלה שבשקף הבא מציגה את הפערים ברמת כלל עובדי החברה . </a:t>
            </a:r>
            <a:b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he-IL" sz="1600" dirty="0">
                <a:latin typeface="Segoe UI" panose="020B0502040204020203" pitchFamily="34" charset="0"/>
                <a:cs typeface="Segoe UI" panose="020B0502040204020203" pitchFamily="34" charset="0"/>
              </a:rPr>
              <a:t>לכל קבוצה יש את אחת מהתוצאות הבאות :</a:t>
            </a:r>
          </a:p>
          <a:p>
            <a:pPr lvl="1" algn="r" rtl="1">
              <a:lnSpc>
                <a:spcPts val="2500"/>
              </a:lnSpc>
            </a:pPr>
            <a:r>
              <a:rPr lang="he-IL" sz="1600" dirty="0">
                <a:latin typeface="Segoe UI" panose="020B0502040204020203" pitchFamily="34" charset="0"/>
                <a:cs typeface="Segoe UI" panose="020B0502040204020203" pitchFamily="34" charset="0"/>
              </a:rPr>
              <a:t>הצגת % הפער הממוצע בקבוצה.</a:t>
            </a:r>
          </a:p>
          <a:p>
            <a:pPr lvl="1" algn="r" rtl="1">
              <a:lnSpc>
                <a:spcPts val="2500"/>
              </a:lnSpc>
            </a:pPr>
            <a:r>
              <a:rPr lang="he-IL" sz="1600" dirty="0">
                <a:latin typeface="Segoe UI" panose="020B0502040204020203" pitchFamily="34" charset="0"/>
                <a:cs typeface="Segoe UI" panose="020B0502040204020203" pitchFamily="34" charset="0"/>
              </a:rPr>
              <a:t>כאשר הקבוצה אינה עומדת בתנאי הסף לכניסה לניתוח מופיע הכיתוב "שמירה על פרטיות העובד".</a:t>
            </a:r>
          </a:p>
          <a:p>
            <a:pPr lvl="1" algn="r" rtl="1">
              <a:lnSpc>
                <a:spcPts val="2500"/>
              </a:lnSpc>
            </a:pPr>
            <a:r>
              <a:rPr lang="he-IL" sz="1600" dirty="0">
                <a:latin typeface="Segoe UI" panose="020B0502040204020203" pitchFamily="34" charset="0"/>
                <a:cs typeface="Segoe UI" panose="020B0502040204020203" pitchFamily="34" charset="0"/>
              </a:rPr>
              <a:t>כאשר הקבוצה כוללת רק גברים או רק נשים מופיע הכיתוב "קבוצה חד מגדרית".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8CEDBCE-4D5C-473A-A8BE-32F48A5738C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388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AB83338-A034-4FB0-80D2-794FE027E04D}"/>
              </a:ext>
            </a:extLst>
          </p:cNvPr>
          <p:cNvSpPr txBox="1">
            <a:spLocks/>
          </p:cNvSpPr>
          <p:nvPr/>
        </p:nvSpPr>
        <p:spPr>
          <a:xfrm>
            <a:off x="0" y="246887"/>
            <a:ext cx="12192000" cy="390032"/>
          </a:xfrm>
          <a:prstGeom prst="rect">
            <a:avLst/>
          </a:prstGeom>
        </p:spPr>
        <p:txBody>
          <a:bodyPr vert="horz" wrap="square" lIns="0" tIns="54155" rIns="0" bIns="0" rtlCol="0">
            <a:spAutoFit/>
          </a:bodyPr>
          <a:lstStyle>
            <a:defPPr>
              <a:defRPr lang="he-IL"/>
            </a:defPPr>
            <a:lvl1pPr marL="8792" marR="3517" algn="ctr" defTabSz="316520" rtl="1">
              <a:lnSpc>
                <a:spcPts val="2423"/>
              </a:lnSpc>
              <a:spcBef>
                <a:spcPts val="758"/>
              </a:spcBef>
              <a:defRPr sz="3600" spc="-5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he-IL" dirty="0"/>
              <a:t>דוח </a:t>
            </a:r>
            <a:r>
              <a:rPr lang="he-IL" sz="3600" spc="-5" dirty="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חיצוני – טבלה מסכמת</a:t>
            </a:r>
            <a:endParaRPr lang="he-IL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8CEDBCE-4D5C-473A-A8BE-32F48A5738C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32EF844-4605-441F-C69A-B2EAE239C8F6}"/>
              </a:ext>
            </a:extLst>
          </p:cNvPr>
          <p:cNvSpPr txBox="1">
            <a:spLocks/>
          </p:cNvSpPr>
          <p:nvPr/>
        </p:nvSpPr>
        <p:spPr>
          <a:xfrm>
            <a:off x="323850" y="5990736"/>
            <a:ext cx="11258251" cy="867264"/>
          </a:xfr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100000"/>
              </a:lnSpc>
            </a:pPr>
            <a:r>
              <a:rPr lang="he-IL" sz="1400" dirty="0">
                <a:latin typeface="Segoe UI" panose="020B0502040204020203" pitchFamily="34" charset="0"/>
                <a:cs typeface="Segoe UI" panose="020B0502040204020203" pitchFamily="34" charset="0"/>
              </a:rPr>
              <a:t>בהתייחס לבחינת שכר של נשים ביחס לגברים – אחוז חיובי משמעו שהשכר הממוצע של נשים גבוה יותר מהשכר הממוצע של גברים ואילו אחוז שלילי משמעו שהשכר הממוצע של גברים גבוה יותר מהשכר הממוצע של נשים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4AC1785-2D29-0E0F-3894-B0517D3B3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855632"/>
              </p:ext>
            </p:extLst>
          </p:nvPr>
        </p:nvGraphicFramePr>
        <p:xfrm>
          <a:off x="2149802" y="1296821"/>
          <a:ext cx="7275096" cy="4572000"/>
        </p:xfrm>
        <a:graphic>
          <a:graphicData uri="http://schemas.openxmlformats.org/drawingml/2006/table">
            <a:tbl>
              <a:tblPr rtl="1"/>
              <a:tblGrid>
                <a:gridCol w="3569515">
                  <a:extLst>
                    <a:ext uri="{9D8B030D-6E8A-4147-A177-3AD203B41FA5}">
                      <a16:colId xmlns:a16="http://schemas.microsoft.com/office/drawing/2014/main" val="3469197076"/>
                    </a:ext>
                  </a:extLst>
                </a:gridCol>
                <a:gridCol w="1559281">
                  <a:extLst>
                    <a:ext uri="{9D8B030D-6E8A-4147-A177-3AD203B41FA5}">
                      <a16:colId xmlns:a16="http://schemas.microsoft.com/office/drawing/2014/main" val="3878610198"/>
                    </a:ext>
                  </a:extLst>
                </a:gridCol>
                <a:gridCol w="2146300">
                  <a:extLst>
                    <a:ext uri="{9D8B030D-6E8A-4147-A177-3AD203B41FA5}">
                      <a16:colId xmlns:a16="http://schemas.microsoft.com/office/drawing/2014/main" val="2045171283"/>
                    </a:ext>
                  </a:extLst>
                </a:gridCol>
              </a:tblGrid>
              <a:tr h="145193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מספר קבוצה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שכר ברוטו בפועל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שכר ברוטו </a:t>
                      </a:r>
                      <a:r>
                        <a:rPr lang="he-IL" sz="1500" b="1" i="0" u="sng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משרה מלאה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893282"/>
                  </a:ext>
                </a:extLst>
              </a:tr>
              <a:tr h="145193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-19%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-7%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6410202"/>
                  </a:ext>
                </a:extLst>
              </a:tr>
              <a:tr h="145193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-10%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-9%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04546"/>
                  </a:ext>
                </a:extLst>
              </a:tr>
              <a:tr h="145193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-3%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-1%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0258475"/>
                  </a:ext>
                </a:extLst>
              </a:tr>
              <a:tr h="145193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500" b="0" i="0" u="none" strike="noStrike" kern="12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2588752"/>
                  </a:ext>
                </a:extLst>
              </a:tr>
              <a:tr h="145193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-5%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-4%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9404198"/>
                  </a:ext>
                </a:extLst>
              </a:tr>
              <a:tr h="145193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שמירה על פרטיות העובד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156037"/>
                  </a:ext>
                </a:extLst>
              </a:tr>
              <a:tr h="145193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שמירה על פרטיות העובד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552057"/>
                  </a:ext>
                </a:extLst>
              </a:tr>
              <a:tr h="145193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שמירה על פרטיות העובד</a:t>
                      </a:r>
                      <a:endParaRPr kumimoji="0" lang="he-IL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5995"/>
                  </a:ext>
                </a:extLst>
              </a:tr>
              <a:tr h="145193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500" b="0" i="0" u="none" strike="noStrike" kern="12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שמירה על פרטיות העובד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410827"/>
                  </a:ext>
                </a:extLst>
              </a:tr>
              <a:tr h="145193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500" b="0" i="0" u="none" strike="noStrike" kern="12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שמירה על פרטיות העובד</a:t>
                      </a:r>
                      <a:endParaRPr kumimoji="0" lang="he-IL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823854"/>
                  </a:ext>
                </a:extLst>
              </a:tr>
              <a:tr h="145193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500" b="0" i="0" u="none" strike="noStrike" kern="12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שמירה על פרטיות העובד</a:t>
                      </a:r>
                      <a:endParaRPr kumimoji="0" lang="he-IL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256352"/>
                  </a:ext>
                </a:extLst>
              </a:tr>
              <a:tr h="145193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שמירה על פרטיות העובד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470706"/>
                  </a:ext>
                </a:extLst>
              </a:tr>
              <a:tr h="145193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קבוצה חד מגדרית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717976"/>
                  </a:ext>
                </a:extLst>
              </a:tr>
              <a:tr h="145193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קבוצה חד מגדרית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462034"/>
                  </a:ext>
                </a:extLst>
              </a:tr>
              <a:tr h="145193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קבוצה חד מגדרית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145935"/>
                  </a:ext>
                </a:extLst>
              </a:tr>
              <a:tr h="145193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קבוצה חד מגדרית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018446"/>
                  </a:ext>
                </a:extLst>
              </a:tr>
              <a:tr h="145193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קבוצה חד מגדרית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038802"/>
                  </a:ext>
                </a:extLst>
              </a:tr>
              <a:tr h="145193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קבוצה חד מגדרית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376535"/>
                  </a:ext>
                </a:extLst>
              </a:tr>
              <a:tr h="145193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קבוצה חד מגדרית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756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400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7">
            <a:extLst>
              <a:ext uri="{FF2B5EF4-FFF2-40B4-BE49-F238E27FC236}">
                <a16:creationId xmlns:a16="http://schemas.microsoft.com/office/drawing/2014/main" id="{C1FBDD6F-1F3C-45A8-825A-C1F987246BFE}"/>
              </a:ext>
            </a:extLst>
          </p:cNvPr>
          <p:cNvSpPr txBox="1">
            <a:spLocks/>
          </p:cNvSpPr>
          <p:nvPr/>
        </p:nvSpPr>
        <p:spPr>
          <a:xfrm>
            <a:off x="7596835" y="1693202"/>
            <a:ext cx="3183682" cy="523157"/>
          </a:xfrm>
          <a:prstGeom prst="rect">
            <a:avLst/>
          </a:prstGeom>
        </p:spPr>
        <p:txBody>
          <a:bodyPr vert="horz" wrap="square" lIns="0" tIns="7874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 algn="r">
              <a:lnSpc>
                <a:spcPts val="4000"/>
              </a:lnSpc>
              <a:spcBef>
                <a:spcPts val="0"/>
              </a:spcBef>
            </a:pPr>
            <a:r>
              <a:rPr lang="he-IL" sz="1800" b="1" spc="-5" dirty="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לפרטים </a:t>
            </a:r>
            <a:endParaRPr lang="en-US" sz="1800" b="1" spc="-5" dirty="0">
              <a:solidFill>
                <a:schemeClr val="bg1"/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13" name="Holder 2">
            <a:extLst>
              <a:ext uri="{FF2B5EF4-FFF2-40B4-BE49-F238E27FC236}">
                <a16:creationId xmlns:a16="http://schemas.microsoft.com/office/drawing/2014/main" id="{D27F5F81-20FF-4804-83D9-45202D860F33}"/>
              </a:ext>
            </a:extLst>
          </p:cNvPr>
          <p:cNvSpPr txBox="1">
            <a:spLocks/>
          </p:cNvSpPr>
          <p:nvPr/>
        </p:nvSpPr>
        <p:spPr>
          <a:xfrm>
            <a:off x="3764132" y="2048805"/>
            <a:ext cx="6803323" cy="24425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 rtl="1">
              <a:lnSpc>
                <a:spcPts val="1920"/>
              </a:lnSpc>
              <a:spcBef>
                <a:spcPts val="300"/>
              </a:spcBef>
              <a:spcAft>
                <a:spcPts val="300"/>
              </a:spcAft>
              <a:defRPr sz="1600" b="0" i="0" baseline="0">
                <a:solidFill>
                  <a:schemeClr val="bg1"/>
                </a:solidFill>
                <a:latin typeface="Eleganti"/>
                <a:ea typeface="+mj-ea"/>
                <a:cs typeface="Eleganti"/>
              </a:defRPr>
            </a:lvl1pPr>
          </a:lstStyle>
          <a:p>
            <a:pPr defTabSz="888980" fontAlgn="base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defRPr/>
            </a:pPr>
            <a:r>
              <a:rPr lang="he-IL" b="1" kern="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לפרטים נוספים : </a:t>
            </a:r>
            <a:br>
              <a:rPr lang="en-US" b="1" kern="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he-IL" b="1" kern="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defTabSz="888980" fontAlgn="base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defRPr/>
            </a:pPr>
            <a:r>
              <a:rPr lang="he-IL" b="1" kern="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גלעד הרוש , מנהל </a:t>
            </a:r>
            <a:r>
              <a:rPr lang="en-US" b="1" kern="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GH Consulting Group</a:t>
            </a:r>
            <a:br>
              <a:rPr lang="en-US" b="1" kern="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he-IL" b="1" kern="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ts val="2200"/>
              </a:lnSpc>
              <a:spcBef>
                <a:spcPts val="0"/>
              </a:spcBef>
            </a:pPr>
            <a:r>
              <a:rPr lang="he-IL" b="1" kern="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נייד : 050-8150016</a:t>
            </a:r>
            <a:br>
              <a:rPr lang="en-US" b="1" kern="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b="1" kern="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he-IL" b="1" kern="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אי-מייל </a:t>
            </a:r>
            <a:r>
              <a:rPr lang="he-IL" b="1" kern="0" dirty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en-US" b="1" spc="-10" dirty="0"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Gilad@gh-c.co.i</a:t>
            </a:r>
            <a:r>
              <a:rPr lang="en-US" b="1" kern="0" dirty="0"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l</a:t>
            </a:r>
            <a:endParaRPr lang="he-IL" b="1" kern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ts val="2200"/>
              </a:lnSpc>
              <a:spcBef>
                <a:spcPts val="0"/>
              </a:spcBef>
            </a:pPr>
            <a:r>
              <a:rPr lang="he-IL" b="1" kern="0" dirty="0"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 </a:t>
            </a:r>
            <a:r>
              <a:rPr lang="en-US" b="1" kern="0" dirty="0"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www.gh-c.co.il</a:t>
            </a:r>
            <a:endParaRPr lang="en-US" b="1" kern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ts val="2200"/>
              </a:lnSpc>
              <a:spcBef>
                <a:spcPts val="0"/>
              </a:spcBef>
            </a:pPr>
            <a:endParaRPr lang="en-US" sz="1400" kern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807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A44F5847A14A4DB523FD093ADBB095" ma:contentTypeVersion="16" ma:contentTypeDescription="Create a new document." ma:contentTypeScope="" ma:versionID="4e41323a1128433e43ea52513ef8350e">
  <xsd:schema xmlns:xsd="http://www.w3.org/2001/XMLSchema" xmlns:xs="http://www.w3.org/2001/XMLSchema" xmlns:p="http://schemas.microsoft.com/office/2006/metadata/properties" xmlns:ns2="20bee65e-def2-4c4e-9547-05e8c08672df" xmlns:ns3="c060ed77-0761-43f8-8d71-d98d7050e040" targetNamespace="http://schemas.microsoft.com/office/2006/metadata/properties" ma:root="true" ma:fieldsID="3ae796299e0ba6e4ffc0c8b506ebcb2c" ns2:_="" ns3:_="">
    <xsd:import namespace="20bee65e-def2-4c4e-9547-05e8c08672df"/>
    <xsd:import namespace="c060ed77-0761-43f8-8d71-d98d7050e0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bee65e-def2-4c4e-9547-05e8c08672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c42853f-8674-4a11-a722-c649abddd8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60ed77-0761-43f8-8d71-d98d7050e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c1c6ec7-3648-4423-9b58-56ae8192176b}" ma:internalName="TaxCatchAll" ma:showField="CatchAllData" ma:web="c060ed77-0761-43f8-8d71-d98d7050e0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060ed77-0761-43f8-8d71-d98d7050e040" xsi:nil="true"/>
    <lcf76f155ced4ddcb4097134ff3c332f xmlns="20bee65e-def2-4c4e-9547-05e8c08672d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0FF457-E1F7-4972-817A-B12CA17466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bee65e-def2-4c4e-9547-05e8c08672df"/>
    <ds:schemaRef ds:uri="c060ed77-0761-43f8-8d71-d98d7050e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075165-FF53-44F7-B647-F95ADC0F6FB4}">
  <ds:schemaRefs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20bee65e-def2-4c4e-9547-05e8c08672df"/>
    <ds:schemaRef ds:uri="c060ed77-0761-43f8-8d71-d98d7050e04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3D8FB5E-B112-4408-A2F3-868EA2732F0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5734</TotalTime>
  <Words>323</Words>
  <Application>Microsoft Office PowerPoint</Application>
  <PresentationFormat>מסך רחב</PresentationFormat>
  <Paragraphs>66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12" baseType="lpstr">
      <vt:lpstr>Aharoni</vt:lpstr>
      <vt:lpstr>Arial</vt:lpstr>
      <vt:lpstr>Arial Narrow</vt:lpstr>
      <vt:lpstr>Calibri</vt:lpstr>
      <vt:lpstr>Calibri Light</vt:lpstr>
      <vt:lpstr>Segoe UI</vt:lpstr>
      <vt:lpstr>Trebuchet MS</vt:lpstr>
      <vt:lpstr>Office Theme</vt:lpstr>
      <vt:lpstr>מצגת של PowerPoint‏</vt:lpstr>
      <vt:lpstr>מצגת של PowerPoint‏</vt:lpstr>
      <vt:lpstr>מצגת של PowerPoint‏</vt:lpstr>
      <vt:lpstr>מצגת של PowerPoint‏</vt:lpstr>
    </vt:vector>
  </TitlesOfParts>
  <Company>BDO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 Strassberg</dc:creator>
  <cp:lastModifiedBy>Naomi Zion</cp:lastModifiedBy>
  <cp:revision>38</cp:revision>
  <cp:lastPrinted>2022-05-08T14:14:01Z</cp:lastPrinted>
  <dcterms:created xsi:type="dcterms:W3CDTF">2019-07-24T09:57:12Z</dcterms:created>
  <dcterms:modified xsi:type="dcterms:W3CDTF">2022-11-22T07:58:25Z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0x01010046A44F5847A14A4DB523FD093ADBB095</vt:lpwstr>
  </property>
  <property fmtid="{D5CDD505-2E9C-101B-9397-08002B2CF9AE}" pid="3" name="MediaServiceImageTags">
    <vt:lpwstr/>
  </property>
</Properties>
</file>